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1.xml" ContentType="application/vnd.openxmlformats-officedocument.drawingml.diagramLayout+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58" r:id="rId3"/>
    <p:sldId id="257"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29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2842533-09C4-4D11-856A-3230921D111A}" type="doc">
      <dgm:prSet loTypeId="urn:microsoft.com/office/officeart/2005/8/layout/hierarchy6" loCatId="hierarchy" qsTypeId="urn:microsoft.com/office/officeart/2005/8/quickstyle/simple1" qsCatId="simple" csTypeId="urn:microsoft.com/office/officeart/2005/8/colors/accent1_2" csCatId="accent1" phldr="1"/>
      <dgm:spPr/>
      <dgm:t>
        <a:bodyPr/>
        <a:lstStyle/>
        <a:p>
          <a:endParaRPr lang="en-IN"/>
        </a:p>
      </dgm:t>
    </dgm:pt>
    <dgm:pt modelId="{9E37A822-BA87-414F-ACB1-046CE7FCE2FA}">
      <dgm:prSet phldrT="[Text]"/>
      <dgm:spPr/>
      <dgm:t>
        <a:bodyPr/>
        <a:lstStyle/>
        <a:p>
          <a:r>
            <a:rPr lang="en-US" dirty="0" smtClean="0"/>
            <a:t>INSPIRATION</a:t>
          </a:r>
        </a:p>
        <a:p>
          <a:r>
            <a:rPr lang="en-US" dirty="0" smtClean="0"/>
            <a:t>FOR</a:t>
          </a:r>
        </a:p>
        <a:p>
          <a:r>
            <a:rPr lang="en-US" dirty="0" smtClean="0"/>
            <a:t>SOLUTION</a:t>
          </a:r>
          <a:endParaRPr lang="en-IN" dirty="0"/>
        </a:p>
      </dgm:t>
    </dgm:pt>
    <dgm:pt modelId="{A574B6C0-25D1-45A2-9C35-1958380462E7}" type="parTrans" cxnId="{4BE2A7CA-B6B4-4FCD-A1BF-3AD85C1F863D}">
      <dgm:prSet/>
      <dgm:spPr/>
      <dgm:t>
        <a:bodyPr/>
        <a:lstStyle/>
        <a:p>
          <a:endParaRPr lang="en-IN"/>
        </a:p>
      </dgm:t>
    </dgm:pt>
    <dgm:pt modelId="{377509AF-3F55-4A0A-A89B-F98182C98820}" type="sibTrans" cxnId="{4BE2A7CA-B6B4-4FCD-A1BF-3AD85C1F863D}">
      <dgm:prSet/>
      <dgm:spPr/>
      <dgm:t>
        <a:bodyPr/>
        <a:lstStyle/>
        <a:p>
          <a:endParaRPr lang="en-IN"/>
        </a:p>
      </dgm:t>
    </dgm:pt>
    <dgm:pt modelId="{6E516EF9-3858-4ADF-9804-3DAB28F49378}">
      <dgm:prSet phldrT="[Text]"/>
      <dgm:spPr/>
      <dgm:t>
        <a:bodyPr/>
        <a:lstStyle/>
        <a:p>
          <a:r>
            <a:rPr lang="en-US" dirty="0" smtClean="0"/>
            <a:t>Problems of Traffic jams in India </a:t>
          </a:r>
          <a:endParaRPr lang="en-IN" dirty="0"/>
        </a:p>
      </dgm:t>
    </dgm:pt>
    <dgm:pt modelId="{FF2B7220-5938-4AF3-8CA5-E82E0F8A2DEF}" type="parTrans" cxnId="{1087F0B2-829B-4256-A4B1-A7AF55ECDB52}">
      <dgm:prSet/>
      <dgm:spPr/>
      <dgm:t>
        <a:bodyPr/>
        <a:lstStyle/>
        <a:p>
          <a:endParaRPr lang="en-IN"/>
        </a:p>
      </dgm:t>
    </dgm:pt>
    <dgm:pt modelId="{13EAAB8B-5613-4CF9-B64C-9CAD7CC048DC}" type="sibTrans" cxnId="{1087F0B2-829B-4256-A4B1-A7AF55ECDB52}">
      <dgm:prSet/>
      <dgm:spPr/>
      <dgm:t>
        <a:bodyPr/>
        <a:lstStyle/>
        <a:p>
          <a:endParaRPr lang="en-IN"/>
        </a:p>
      </dgm:t>
    </dgm:pt>
    <dgm:pt modelId="{6BB2580B-B176-4394-9C0D-EC03B1304BD3}">
      <dgm:prSet phldrT="[Text]"/>
      <dgm:spPr/>
      <dgm:t>
        <a:bodyPr/>
        <a:lstStyle/>
        <a:p>
          <a:r>
            <a:rPr lang="en-US" dirty="0" smtClean="0"/>
            <a:t>Use of optical fibers in designing automated traffic signal system</a:t>
          </a:r>
          <a:endParaRPr lang="en-IN" dirty="0"/>
        </a:p>
      </dgm:t>
    </dgm:pt>
    <dgm:pt modelId="{C3168379-2EF1-446D-ADF3-92CCBC663BA9}" type="parTrans" cxnId="{26CCDCF2-0FE5-4F6B-9F74-773E45F7E098}">
      <dgm:prSet/>
      <dgm:spPr/>
      <dgm:t>
        <a:bodyPr/>
        <a:lstStyle/>
        <a:p>
          <a:endParaRPr lang="en-IN"/>
        </a:p>
      </dgm:t>
    </dgm:pt>
    <dgm:pt modelId="{D26EF571-0901-4EEF-8F60-17CE250FB9C1}" type="sibTrans" cxnId="{26CCDCF2-0FE5-4F6B-9F74-773E45F7E098}">
      <dgm:prSet/>
      <dgm:spPr/>
      <dgm:t>
        <a:bodyPr/>
        <a:lstStyle/>
        <a:p>
          <a:endParaRPr lang="en-IN"/>
        </a:p>
      </dgm:t>
    </dgm:pt>
    <dgm:pt modelId="{AE74FAE0-E02E-42CC-B1E3-A9FE6BE78A1B}" type="pres">
      <dgm:prSet presAssocID="{52842533-09C4-4D11-856A-3230921D111A}" presName="mainComposite" presStyleCnt="0">
        <dgm:presLayoutVars>
          <dgm:chPref val="1"/>
          <dgm:dir/>
          <dgm:animOne val="branch"/>
          <dgm:animLvl val="lvl"/>
          <dgm:resizeHandles val="exact"/>
        </dgm:presLayoutVars>
      </dgm:prSet>
      <dgm:spPr/>
      <dgm:t>
        <a:bodyPr/>
        <a:lstStyle/>
        <a:p>
          <a:endParaRPr lang="en-IN"/>
        </a:p>
      </dgm:t>
    </dgm:pt>
    <dgm:pt modelId="{AB128276-85AF-42A8-A4A8-4802B5B2996F}" type="pres">
      <dgm:prSet presAssocID="{52842533-09C4-4D11-856A-3230921D111A}" presName="hierFlow" presStyleCnt="0"/>
      <dgm:spPr/>
    </dgm:pt>
    <dgm:pt modelId="{C2204C9C-0EBD-4991-8137-E3BCAC9B7D16}" type="pres">
      <dgm:prSet presAssocID="{52842533-09C4-4D11-856A-3230921D111A}" presName="hierChild1" presStyleCnt="0">
        <dgm:presLayoutVars>
          <dgm:chPref val="1"/>
          <dgm:animOne val="branch"/>
          <dgm:animLvl val="lvl"/>
        </dgm:presLayoutVars>
      </dgm:prSet>
      <dgm:spPr/>
    </dgm:pt>
    <dgm:pt modelId="{C7D923D7-894E-4D35-9195-31F5575D348A}" type="pres">
      <dgm:prSet presAssocID="{9E37A822-BA87-414F-ACB1-046CE7FCE2FA}" presName="Name14" presStyleCnt="0"/>
      <dgm:spPr/>
    </dgm:pt>
    <dgm:pt modelId="{A6C47A29-73E6-4F01-A66D-3C8137D63F95}" type="pres">
      <dgm:prSet presAssocID="{9E37A822-BA87-414F-ACB1-046CE7FCE2FA}" presName="level1Shape" presStyleLbl="node0" presStyleIdx="0" presStyleCnt="1">
        <dgm:presLayoutVars>
          <dgm:chPref val="3"/>
        </dgm:presLayoutVars>
      </dgm:prSet>
      <dgm:spPr/>
      <dgm:t>
        <a:bodyPr/>
        <a:lstStyle/>
        <a:p>
          <a:endParaRPr lang="en-IN"/>
        </a:p>
      </dgm:t>
    </dgm:pt>
    <dgm:pt modelId="{8089C051-3DE7-4BB1-BFFD-A421E96EF6E1}" type="pres">
      <dgm:prSet presAssocID="{9E37A822-BA87-414F-ACB1-046CE7FCE2FA}" presName="hierChild2" presStyleCnt="0"/>
      <dgm:spPr/>
    </dgm:pt>
    <dgm:pt modelId="{A4984EC8-79DA-4105-AD22-6648F2864667}" type="pres">
      <dgm:prSet presAssocID="{FF2B7220-5938-4AF3-8CA5-E82E0F8A2DEF}" presName="Name19" presStyleLbl="parChTrans1D2" presStyleIdx="0" presStyleCnt="2"/>
      <dgm:spPr/>
      <dgm:t>
        <a:bodyPr/>
        <a:lstStyle/>
        <a:p>
          <a:endParaRPr lang="en-IN"/>
        </a:p>
      </dgm:t>
    </dgm:pt>
    <dgm:pt modelId="{EACA3D65-D56D-4AA4-9192-E925B7BBAEBC}" type="pres">
      <dgm:prSet presAssocID="{6E516EF9-3858-4ADF-9804-3DAB28F49378}" presName="Name21" presStyleCnt="0"/>
      <dgm:spPr/>
    </dgm:pt>
    <dgm:pt modelId="{A05408BF-30FC-4908-B2D9-6D3118BDA60E}" type="pres">
      <dgm:prSet presAssocID="{6E516EF9-3858-4ADF-9804-3DAB28F49378}" presName="level2Shape" presStyleLbl="node2" presStyleIdx="0" presStyleCnt="2"/>
      <dgm:spPr/>
      <dgm:t>
        <a:bodyPr/>
        <a:lstStyle/>
        <a:p>
          <a:endParaRPr lang="en-IN"/>
        </a:p>
      </dgm:t>
    </dgm:pt>
    <dgm:pt modelId="{31221296-4AD0-4682-B0D6-C1C68E3343E8}" type="pres">
      <dgm:prSet presAssocID="{6E516EF9-3858-4ADF-9804-3DAB28F49378}" presName="hierChild3" presStyleCnt="0"/>
      <dgm:spPr/>
    </dgm:pt>
    <dgm:pt modelId="{4DAC2E9A-ED6C-469B-A3AF-955AA231CEB6}" type="pres">
      <dgm:prSet presAssocID="{C3168379-2EF1-446D-ADF3-92CCBC663BA9}" presName="Name19" presStyleLbl="parChTrans1D2" presStyleIdx="1" presStyleCnt="2"/>
      <dgm:spPr/>
      <dgm:t>
        <a:bodyPr/>
        <a:lstStyle/>
        <a:p>
          <a:endParaRPr lang="en-IN"/>
        </a:p>
      </dgm:t>
    </dgm:pt>
    <dgm:pt modelId="{9B11B784-196D-45B0-8D93-851980D00974}" type="pres">
      <dgm:prSet presAssocID="{6BB2580B-B176-4394-9C0D-EC03B1304BD3}" presName="Name21" presStyleCnt="0"/>
      <dgm:spPr/>
    </dgm:pt>
    <dgm:pt modelId="{CBC18AC8-F47C-475B-BC29-9D28AFBD209D}" type="pres">
      <dgm:prSet presAssocID="{6BB2580B-B176-4394-9C0D-EC03B1304BD3}" presName="level2Shape" presStyleLbl="node2" presStyleIdx="1" presStyleCnt="2" custLinFactNeighborX="56" custLinFactNeighborY="135"/>
      <dgm:spPr/>
      <dgm:t>
        <a:bodyPr/>
        <a:lstStyle/>
        <a:p>
          <a:endParaRPr lang="en-IN"/>
        </a:p>
      </dgm:t>
    </dgm:pt>
    <dgm:pt modelId="{7DEF83D4-C38E-412A-A398-D2CE42478544}" type="pres">
      <dgm:prSet presAssocID="{6BB2580B-B176-4394-9C0D-EC03B1304BD3}" presName="hierChild3" presStyleCnt="0"/>
      <dgm:spPr/>
    </dgm:pt>
    <dgm:pt modelId="{94328AE6-2590-4250-A5B5-77CA6C56F455}" type="pres">
      <dgm:prSet presAssocID="{52842533-09C4-4D11-856A-3230921D111A}" presName="bgShapesFlow" presStyleCnt="0"/>
      <dgm:spPr/>
    </dgm:pt>
  </dgm:ptLst>
  <dgm:cxnLst>
    <dgm:cxn modelId="{C7FD3F8E-A6CD-48CE-9947-E7E606AA7524}" type="presOf" srcId="{6E516EF9-3858-4ADF-9804-3DAB28F49378}" destId="{A05408BF-30FC-4908-B2D9-6D3118BDA60E}" srcOrd="0" destOrd="0" presId="urn:microsoft.com/office/officeart/2005/8/layout/hierarchy6"/>
    <dgm:cxn modelId="{2E355E8A-9B97-431D-B858-145C41CE21EF}" type="presOf" srcId="{C3168379-2EF1-446D-ADF3-92CCBC663BA9}" destId="{4DAC2E9A-ED6C-469B-A3AF-955AA231CEB6}" srcOrd="0" destOrd="0" presId="urn:microsoft.com/office/officeart/2005/8/layout/hierarchy6"/>
    <dgm:cxn modelId="{35963AAE-24A8-48EE-ACFD-9E445DE68CD1}" type="presOf" srcId="{6BB2580B-B176-4394-9C0D-EC03B1304BD3}" destId="{CBC18AC8-F47C-475B-BC29-9D28AFBD209D}" srcOrd="0" destOrd="0" presId="urn:microsoft.com/office/officeart/2005/8/layout/hierarchy6"/>
    <dgm:cxn modelId="{4BE2A7CA-B6B4-4FCD-A1BF-3AD85C1F863D}" srcId="{52842533-09C4-4D11-856A-3230921D111A}" destId="{9E37A822-BA87-414F-ACB1-046CE7FCE2FA}" srcOrd="0" destOrd="0" parTransId="{A574B6C0-25D1-45A2-9C35-1958380462E7}" sibTransId="{377509AF-3F55-4A0A-A89B-F98182C98820}"/>
    <dgm:cxn modelId="{B9967E48-450F-42FB-BBA7-3E3027DD7ED9}" type="presOf" srcId="{52842533-09C4-4D11-856A-3230921D111A}" destId="{AE74FAE0-E02E-42CC-B1E3-A9FE6BE78A1B}" srcOrd="0" destOrd="0" presId="urn:microsoft.com/office/officeart/2005/8/layout/hierarchy6"/>
    <dgm:cxn modelId="{AF6B727A-405D-4D62-9928-6BA44ED83B60}" type="presOf" srcId="{9E37A822-BA87-414F-ACB1-046CE7FCE2FA}" destId="{A6C47A29-73E6-4F01-A66D-3C8137D63F95}" srcOrd="0" destOrd="0" presId="urn:microsoft.com/office/officeart/2005/8/layout/hierarchy6"/>
    <dgm:cxn modelId="{26CCDCF2-0FE5-4F6B-9F74-773E45F7E098}" srcId="{9E37A822-BA87-414F-ACB1-046CE7FCE2FA}" destId="{6BB2580B-B176-4394-9C0D-EC03B1304BD3}" srcOrd="1" destOrd="0" parTransId="{C3168379-2EF1-446D-ADF3-92CCBC663BA9}" sibTransId="{D26EF571-0901-4EEF-8F60-17CE250FB9C1}"/>
    <dgm:cxn modelId="{A8F99033-556F-4637-9C41-22ECEC4F3A62}" type="presOf" srcId="{FF2B7220-5938-4AF3-8CA5-E82E0F8A2DEF}" destId="{A4984EC8-79DA-4105-AD22-6648F2864667}" srcOrd="0" destOrd="0" presId="urn:microsoft.com/office/officeart/2005/8/layout/hierarchy6"/>
    <dgm:cxn modelId="{1087F0B2-829B-4256-A4B1-A7AF55ECDB52}" srcId="{9E37A822-BA87-414F-ACB1-046CE7FCE2FA}" destId="{6E516EF9-3858-4ADF-9804-3DAB28F49378}" srcOrd="0" destOrd="0" parTransId="{FF2B7220-5938-4AF3-8CA5-E82E0F8A2DEF}" sibTransId="{13EAAB8B-5613-4CF9-B64C-9CAD7CC048DC}"/>
    <dgm:cxn modelId="{D8842A20-DD5B-4ED5-A806-B29A68406543}" type="presParOf" srcId="{AE74FAE0-E02E-42CC-B1E3-A9FE6BE78A1B}" destId="{AB128276-85AF-42A8-A4A8-4802B5B2996F}" srcOrd="0" destOrd="0" presId="urn:microsoft.com/office/officeart/2005/8/layout/hierarchy6"/>
    <dgm:cxn modelId="{9D211D0A-E1A9-419E-A0CB-8E11380F5BFC}" type="presParOf" srcId="{AB128276-85AF-42A8-A4A8-4802B5B2996F}" destId="{C2204C9C-0EBD-4991-8137-E3BCAC9B7D16}" srcOrd="0" destOrd="0" presId="urn:microsoft.com/office/officeart/2005/8/layout/hierarchy6"/>
    <dgm:cxn modelId="{AD249C49-7591-4F04-9130-39F4678C5D77}" type="presParOf" srcId="{C2204C9C-0EBD-4991-8137-E3BCAC9B7D16}" destId="{C7D923D7-894E-4D35-9195-31F5575D348A}" srcOrd="0" destOrd="0" presId="urn:microsoft.com/office/officeart/2005/8/layout/hierarchy6"/>
    <dgm:cxn modelId="{21F45E5E-90A5-4AFC-B3AA-E5EBBC5DA9AE}" type="presParOf" srcId="{C7D923D7-894E-4D35-9195-31F5575D348A}" destId="{A6C47A29-73E6-4F01-A66D-3C8137D63F95}" srcOrd="0" destOrd="0" presId="urn:microsoft.com/office/officeart/2005/8/layout/hierarchy6"/>
    <dgm:cxn modelId="{8C0A7DBE-0006-4A4C-B25C-A9BD1D02A567}" type="presParOf" srcId="{C7D923D7-894E-4D35-9195-31F5575D348A}" destId="{8089C051-3DE7-4BB1-BFFD-A421E96EF6E1}" srcOrd="1" destOrd="0" presId="urn:microsoft.com/office/officeart/2005/8/layout/hierarchy6"/>
    <dgm:cxn modelId="{BF0CCB8E-4CE8-4CC3-AA88-5F87FB41353E}" type="presParOf" srcId="{8089C051-3DE7-4BB1-BFFD-A421E96EF6E1}" destId="{A4984EC8-79DA-4105-AD22-6648F2864667}" srcOrd="0" destOrd="0" presId="urn:microsoft.com/office/officeart/2005/8/layout/hierarchy6"/>
    <dgm:cxn modelId="{90927945-ADC4-4004-A318-B7CC75B7E2E2}" type="presParOf" srcId="{8089C051-3DE7-4BB1-BFFD-A421E96EF6E1}" destId="{EACA3D65-D56D-4AA4-9192-E925B7BBAEBC}" srcOrd="1" destOrd="0" presId="urn:microsoft.com/office/officeart/2005/8/layout/hierarchy6"/>
    <dgm:cxn modelId="{47F5C516-2622-4401-9AD0-61642E1E5FDB}" type="presParOf" srcId="{EACA3D65-D56D-4AA4-9192-E925B7BBAEBC}" destId="{A05408BF-30FC-4908-B2D9-6D3118BDA60E}" srcOrd="0" destOrd="0" presId="urn:microsoft.com/office/officeart/2005/8/layout/hierarchy6"/>
    <dgm:cxn modelId="{83FD94A4-8D5C-4EBE-AE7F-768815C1F6F4}" type="presParOf" srcId="{EACA3D65-D56D-4AA4-9192-E925B7BBAEBC}" destId="{31221296-4AD0-4682-B0D6-C1C68E3343E8}" srcOrd="1" destOrd="0" presId="urn:microsoft.com/office/officeart/2005/8/layout/hierarchy6"/>
    <dgm:cxn modelId="{8C395793-6AD4-4367-BB4B-45BE3E613CD6}" type="presParOf" srcId="{8089C051-3DE7-4BB1-BFFD-A421E96EF6E1}" destId="{4DAC2E9A-ED6C-469B-A3AF-955AA231CEB6}" srcOrd="2" destOrd="0" presId="urn:microsoft.com/office/officeart/2005/8/layout/hierarchy6"/>
    <dgm:cxn modelId="{CEF54071-533B-40E8-9F43-B7522CF2EB5E}" type="presParOf" srcId="{8089C051-3DE7-4BB1-BFFD-A421E96EF6E1}" destId="{9B11B784-196D-45B0-8D93-851980D00974}" srcOrd="3" destOrd="0" presId="urn:microsoft.com/office/officeart/2005/8/layout/hierarchy6"/>
    <dgm:cxn modelId="{04756D9A-BB3A-4111-81BA-F12106E6FD4F}" type="presParOf" srcId="{9B11B784-196D-45B0-8D93-851980D00974}" destId="{CBC18AC8-F47C-475B-BC29-9D28AFBD209D}" srcOrd="0" destOrd="0" presId="urn:microsoft.com/office/officeart/2005/8/layout/hierarchy6"/>
    <dgm:cxn modelId="{6075FAF9-751F-4FF2-B61C-4912999E1A85}" type="presParOf" srcId="{9B11B784-196D-45B0-8D93-851980D00974}" destId="{7DEF83D4-C38E-412A-A398-D2CE42478544}" srcOrd="1" destOrd="0" presId="urn:microsoft.com/office/officeart/2005/8/layout/hierarchy6"/>
    <dgm:cxn modelId="{0C3FC72E-0E8D-458C-8ADC-031A8EB51437}" type="presParOf" srcId="{AE74FAE0-E02E-42CC-B1E3-A9FE6BE78A1B}" destId="{94328AE6-2590-4250-A5B5-77CA6C56F455}" srcOrd="1" destOrd="0" presId="urn:microsoft.com/office/officeart/2005/8/layout/hierarchy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6C47A29-73E6-4F01-A66D-3C8137D63F95}">
      <dsp:nvSpPr>
        <dsp:cNvPr id="0" name=""/>
        <dsp:cNvSpPr/>
      </dsp:nvSpPr>
      <dsp:spPr>
        <a:xfrm>
          <a:off x="2585144" y="250031"/>
          <a:ext cx="3973710" cy="264914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r>
            <a:rPr lang="en-US" sz="3700" kern="1200" dirty="0" smtClean="0"/>
            <a:t>INSPIRATION</a:t>
          </a:r>
        </a:p>
        <a:p>
          <a:pPr lvl="0" algn="ctr" defTabSz="1644650">
            <a:lnSpc>
              <a:spcPct val="90000"/>
            </a:lnSpc>
            <a:spcBef>
              <a:spcPct val="0"/>
            </a:spcBef>
            <a:spcAft>
              <a:spcPct val="35000"/>
            </a:spcAft>
          </a:pPr>
          <a:r>
            <a:rPr lang="en-US" sz="3700" kern="1200" dirty="0" smtClean="0"/>
            <a:t>FOR</a:t>
          </a:r>
        </a:p>
        <a:p>
          <a:pPr lvl="0" algn="ctr" defTabSz="1644650">
            <a:lnSpc>
              <a:spcPct val="90000"/>
            </a:lnSpc>
            <a:spcBef>
              <a:spcPct val="0"/>
            </a:spcBef>
            <a:spcAft>
              <a:spcPct val="35000"/>
            </a:spcAft>
          </a:pPr>
          <a:r>
            <a:rPr lang="en-US" sz="3700" kern="1200" dirty="0" smtClean="0"/>
            <a:t>SOLUTION</a:t>
          </a:r>
          <a:endParaRPr lang="en-IN" sz="3700" kern="1200" dirty="0"/>
        </a:p>
      </dsp:txBody>
      <dsp:txXfrm>
        <a:off x="2585144" y="250031"/>
        <a:ext cx="3973710" cy="2649140"/>
      </dsp:txXfrm>
    </dsp:sp>
    <dsp:sp modelId="{A4984EC8-79DA-4105-AD22-6648F2864667}">
      <dsp:nvSpPr>
        <dsp:cNvPr id="0" name=""/>
        <dsp:cNvSpPr/>
      </dsp:nvSpPr>
      <dsp:spPr>
        <a:xfrm>
          <a:off x="1989087" y="2899171"/>
          <a:ext cx="2582912" cy="1059656"/>
        </a:xfrm>
        <a:custGeom>
          <a:avLst/>
          <a:gdLst/>
          <a:ahLst/>
          <a:cxnLst/>
          <a:rect l="0" t="0" r="0" b="0"/>
          <a:pathLst>
            <a:path>
              <a:moveTo>
                <a:pt x="2582912" y="0"/>
              </a:moveTo>
              <a:lnTo>
                <a:pt x="2582912" y="529828"/>
              </a:lnTo>
              <a:lnTo>
                <a:pt x="0" y="529828"/>
              </a:lnTo>
              <a:lnTo>
                <a:pt x="0" y="105965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05408BF-30FC-4908-B2D9-6D3118BDA60E}">
      <dsp:nvSpPr>
        <dsp:cNvPr id="0" name=""/>
        <dsp:cNvSpPr/>
      </dsp:nvSpPr>
      <dsp:spPr>
        <a:xfrm>
          <a:off x="2232" y="3958828"/>
          <a:ext cx="3973710" cy="264914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r>
            <a:rPr lang="en-US" sz="3700" kern="1200" dirty="0" smtClean="0"/>
            <a:t>Problems of Traffic jams in India </a:t>
          </a:r>
          <a:endParaRPr lang="en-IN" sz="3700" kern="1200" dirty="0"/>
        </a:p>
      </dsp:txBody>
      <dsp:txXfrm>
        <a:off x="2232" y="3958828"/>
        <a:ext cx="3973710" cy="2649140"/>
      </dsp:txXfrm>
    </dsp:sp>
    <dsp:sp modelId="{4DAC2E9A-ED6C-469B-A3AF-955AA231CEB6}">
      <dsp:nvSpPr>
        <dsp:cNvPr id="0" name=""/>
        <dsp:cNvSpPr/>
      </dsp:nvSpPr>
      <dsp:spPr>
        <a:xfrm>
          <a:off x="4572000" y="2899171"/>
          <a:ext cx="2585137" cy="1063232"/>
        </a:xfrm>
        <a:custGeom>
          <a:avLst/>
          <a:gdLst/>
          <a:ahLst/>
          <a:cxnLst/>
          <a:rect l="0" t="0" r="0" b="0"/>
          <a:pathLst>
            <a:path>
              <a:moveTo>
                <a:pt x="0" y="0"/>
              </a:moveTo>
              <a:lnTo>
                <a:pt x="0" y="531616"/>
              </a:lnTo>
              <a:lnTo>
                <a:pt x="2585137" y="531616"/>
              </a:lnTo>
              <a:lnTo>
                <a:pt x="2585137" y="106323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BC18AC8-F47C-475B-BC29-9D28AFBD209D}">
      <dsp:nvSpPr>
        <dsp:cNvPr id="0" name=""/>
        <dsp:cNvSpPr/>
      </dsp:nvSpPr>
      <dsp:spPr>
        <a:xfrm>
          <a:off x="5170281" y="3962404"/>
          <a:ext cx="3973710" cy="264914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r>
            <a:rPr lang="en-US" sz="3700" kern="1200" dirty="0" smtClean="0"/>
            <a:t>Use of optical fibers in designing automated traffic signal system</a:t>
          </a:r>
          <a:endParaRPr lang="en-IN" sz="3700" kern="1200" dirty="0"/>
        </a:p>
      </dsp:txBody>
      <dsp:txXfrm>
        <a:off x="5170281" y="3962404"/>
        <a:ext cx="3973710" cy="264914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0C3A14-3C90-4B54-B11E-416A9D71EAA2}" type="datetimeFigureOut">
              <a:rPr lang="en-IN" smtClean="0"/>
              <a:t>25-04-2012</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AAC0D5-4E59-4EE9-9C89-54E1743A3F7D}" type="slidenum">
              <a:rPr lang="en-IN" smtClean="0"/>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1D8BD707-D9CF-40AE-B4C6-C98DA3205C09}" type="datetimeFigureOut">
              <a:rPr lang="en-US" smtClean="0"/>
              <a:pPr/>
              <a:t>4/25/2012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D8BD707-D9CF-40AE-B4C6-C98DA3205C09}" type="datetimeFigureOut">
              <a:rPr lang="en-US" smtClean="0"/>
              <a:pPr/>
              <a:t>4/25/2012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D8BD707-D9CF-40AE-B4C6-C98DA3205C09}" type="datetimeFigureOut">
              <a:rPr lang="en-US" smtClean="0"/>
              <a:pPr/>
              <a:t>4/25/2012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D8BD707-D9CF-40AE-B4C6-C98DA3205C09}" type="datetimeFigureOut">
              <a:rPr lang="en-US" smtClean="0"/>
              <a:pPr/>
              <a:t>4/25/2012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1D8BD707-D9CF-40AE-B4C6-C98DA3205C09}" type="datetimeFigureOut">
              <a:rPr lang="en-US" smtClean="0"/>
              <a:pPr/>
              <a:t>4/25/2012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1D8BD707-D9CF-40AE-B4C6-C98DA3205C09}" type="datetimeFigureOut">
              <a:rPr lang="en-US" smtClean="0"/>
              <a:pPr/>
              <a:t>4/25/2012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1D8BD707-D9CF-40AE-B4C6-C98DA3205C09}" type="datetimeFigureOut">
              <a:rPr lang="en-US" smtClean="0"/>
              <a:pPr/>
              <a:t>4/25/2012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P900145548.JPG"/>
          <p:cNvPicPr>
            <a:picLocks noChangeAspect="1"/>
          </p:cNvPicPr>
          <p:nvPr/>
        </p:nvPicPr>
        <p:blipFill>
          <a:blip r:embed="rId2" cstate="print">
            <a:clrChange>
              <a:clrFrom>
                <a:srgbClr val="DDCED3"/>
              </a:clrFrom>
              <a:clrTo>
                <a:srgbClr val="DDCED3">
                  <a:alpha val="0"/>
                </a:srgbClr>
              </a:clrTo>
            </a:clrChange>
            <a:lum bright="40000"/>
          </a:blip>
          <a:stretch>
            <a:fillRect/>
          </a:stretch>
        </p:blipFill>
        <p:spPr>
          <a:xfrm>
            <a:off x="0" y="0"/>
            <a:ext cx="9144000" cy="6858000"/>
          </a:xfrm>
          <a:prstGeom prst="rect">
            <a:avLst/>
          </a:prstGeom>
        </p:spPr>
      </p:pic>
      <p:sp>
        <p:nvSpPr>
          <p:cNvPr id="3" name="Title 2"/>
          <p:cNvSpPr>
            <a:spLocks noGrp="1"/>
          </p:cNvSpPr>
          <p:nvPr>
            <p:ph type="ctrTitle"/>
          </p:nvPr>
        </p:nvSpPr>
        <p:spPr/>
        <p:txBody>
          <a:bodyPr/>
          <a:lstStyle/>
          <a:p>
            <a:r>
              <a:rPr lang="en-US" b="1" dirty="0" smtClean="0"/>
              <a:t>Hydraulic Traffic System Design</a:t>
            </a:r>
            <a:endParaRPr lang="en-IN" b="1" dirty="0"/>
          </a:p>
        </p:txBody>
      </p:sp>
      <p:sp>
        <p:nvSpPr>
          <p:cNvPr id="4" name="Subtitle 3"/>
          <p:cNvSpPr>
            <a:spLocks noGrp="1"/>
          </p:cNvSpPr>
          <p:nvPr>
            <p:ph type="subTitle" idx="1"/>
          </p:nvPr>
        </p:nvSpPr>
        <p:spPr/>
        <p:txBody>
          <a:bodyPr>
            <a:normAutofit fontScale="70000" lnSpcReduction="20000"/>
          </a:bodyPr>
          <a:lstStyle/>
          <a:p>
            <a:r>
              <a:rPr lang="en-US" dirty="0" smtClean="0">
                <a:solidFill>
                  <a:schemeClr val="tx1"/>
                </a:solidFill>
              </a:rPr>
              <a:t>Rajiv Lochan Baruah</a:t>
            </a:r>
          </a:p>
          <a:p>
            <a:r>
              <a:rPr lang="en-US" dirty="0" smtClean="0">
                <a:solidFill>
                  <a:schemeClr val="tx1"/>
                </a:solidFill>
              </a:rPr>
              <a:t>Mandeep </a:t>
            </a:r>
            <a:r>
              <a:rPr lang="en-US" dirty="0" smtClean="0">
                <a:solidFill>
                  <a:schemeClr val="tx1"/>
                </a:solidFill>
              </a:rPr>
              <a:t>Deka</a:t>
            </a:r>
          </a:p>
          <a:p>
            <a:r>
              <a:rPr lang="en-US" smtClean="0">
                <a:solidFill>
                  <a:schemeClr val="tx1"/>
                </a:solidFill>
              </a:rPr>
              <a:t>2</a:t>
            </a:r>
            <a:r>
              <a:rPr lang="en-US" baseline="30000" smtClean="0">
                <a:solidFill>
                  <a:schemeClr val="tx1"/>
                </a:solidFill>
              </a:rPr>
              <a:t>nd</a:t>
            </a:r>
            <a:r>
              <a:rPr lang="en-US" smtClean="0">
                <a:solidFill>
                  <a:schemeClr val="tx1"/>
                </a:solidFill>
              </a:rPr>
              <a:t> Semester</a:t>
            </a:r>
            <a:endParaRPr lang="en-US" dirty="0" smtClean="0">
              <a:solidFill>
                <a:schemeClr val="tx1"/>
              </a:solidFill>
            </a:endParaRPr>
          </a:p>
          <a:p>
            <a:r>
              <a:rPr lang="en-US" dirty="0" smtClean="0">
                <a:solidFill>
                  <a:schemeClr val="tx1"/>
                </a:solidFill>
              </a:rPr>
              <a:t>Dept. of Mechanical Engineering</a:t>
            </a:r>
          </a:p>
          <a:p>
            <a:r>
              <a:rPr lang="en-US" dirty="0" smtClean="0">
                <a:solidFill>
                  <a:schemeClr val="tx1"/>
                </a:solidFill>
              </a:rPr>
              <a:t>NIT Silchar</a:t>
            </a:r>
            <a:endParaRPr lang="en-IN"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0" name="Straight Connector 29"/>
          <p:cNvCxnSpPr/>
          <p:nvPr/>
        </p:nvCxnSpPr>
        <p:spPr>
          <a:xfrm flipH="1">
            <a:off x="609600" y="5105400"/>
            <a:ext cx="8077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H="1">
            <a:off x="609600" y="6172200"/>
            <a:ext cx="8077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3886200" y="3048000"/>
            <a:ext cx="0" cy="3124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5105400" y="3048000"/>
            <a:ext cx="0" cy="3124200"/>
          </a:xfrm>
          <a:prstGeom prst="line">
            <a:avLst/>
          </a:prstGeom>
        </p:spPr>
        <p:style>
          <a:lnRef idx="1">
            <a:schemeClr val="accent1"/>
          </a:lnRef>
          <a:fillRef idx="0">
            <a:schemeClr val="accent1"/>
          </a:fillRef>
          <a:effectRef idx="0">
            <a:schemeClr val="accent1"/>
          </a:effectRef>
          <a:fontRef idx="minor">
            <a:schemeClr val="tx1"/>
          </a:fontRef>
        </p:style>
      </p:cxnSp>
      <p:sp>
        <p:nvSpPr>
          <p:cNvPr id="40" name="Oval 39"/>
          <p:cNvSpPr/>
          <p:nvPr/>
        </p:nvSpPr>
        <p:spPr>
          <a:xfrm>
            <a:off x="3200400" y="4267200"/>
            <a:ext cx="2514600" cy="228600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IN"/>
          </a:p>
        </p:txBody>
      </p:sp>
      <p:sp>
        <p:nvSpPr>
          <p:cNvPr id="41" name="Rectangle 40"/>
          <p:cNvSpPr/>
          <p:nvPr/>
        </p:nvSpPr>
        <p:spPr>
          <a:xfrm>
            <a:off x="4114800" y="5334000"/>
            <a:ext cx="1524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2" name="Rectangle 41"/>
          <p:cNvSpPr/>
          <p:nvPr/>
        </p:nvSpPr>
        <p:spPr>
          <a:xfrm>
            <a:off x="4724400" y="5334000"/>
            <a:ext cx="1524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3" name="Rectangle 42"/>
          <p:cNvSpPr/>
          <p:nvPr/>
        </p:nvSpPr>
        <p:spPr>
          <a:xfrm>
            <a:off x="4267200" y="5181600"/>
            <a:ext cx="4572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5" name="Oval 44"/>
          <p:cNvSpPr/>
          <p:nvPr/>
        </p:nvSpPr>
        <p:spPr>
          <a:xfrm>
            <a:off x="2819400" y="5257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6" name="Oval 45"/>
          <p:cNvSpPr/>
          <p:nvPr/>
        </p:nvSpPr>
        <p:spPr>
          <a:xfrm>
            <a:off x="2819400" y="54864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7" name="Oval 46"/>
          <p:cNvSpPr/>
          <p:nvPr/>
        </p:nvSpPr>
        <p:spPr>
          <a:xfrm>
            <a:off x="2819400" y="57150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8" name="Oval 47"/>
          <p:cNvSpPr/>
          <p:nvPr/>
        </p:nvSpPr>
        <p:spPr>
          <a:xfrm>
            <a:off x="2514600" y="5257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9" name="Oval 48"/>
          <p:cNvSpPr/>
          <p:nvPr/>
        </p:nvSpPr>
        <p:spPr>
          <a:xfrm>
            <a:off x="2514600" y="54864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0" name="Oval 49"/>
          <p:cNvSpPr/>
          <p:nvPr/>
        </p:nvSpPr>
        <p:spPr>
          <a:xfrm>
            <a:off x="2514600" y="57150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1" name="Oval 50"/>
          <p:cNvSpPr/>
          <p:nvPr/>
        </p:nvSpPr>
        <p:spPr>
          <a:xfrm>
            <a:off x="2209800" y="5257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2" name="Oval 51"/>
          <p:cNvSpPr/>
          <p:nvPr/>
        </p:nvSpPr>
        <p:spPr>
          <a:xfrm>
            <a:off x="2209800" y="54864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3" name="Oval 52"/>
          <p:cNvSpPr/>
          <p:nvPr/>
        </p:nvSpPr>
        <p:spPr>
          <a:xfrm>
            <a:off x="2209800" y="57150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3" name="Oval 62"/>
          <p:cNvSpPr/>
          <p:nvPr/>
        </p:nvSpPr>
        <p:spPr>
          <a:xfrm>
            <a:off x="2819400" y="5943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4" name="Oval 63"/>
          <p:cNvSpPr/>
          <p:nvPr/>
        </p:nvSpPr>
        <p:spPr>
          <a:xfrm>
            <a:off x="2514600" y="5943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5" name="Oval 64"/>
          <p:cNvSpPr/>
          <p:nvPr/>
        </p:nvSpPr>
        <p:spPr>
          <a:xfrm>
            <a:off x="2209800" y="5943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9" name="Oval 68"/>
          <p:cNvSpPr/>
          <p:nvPr/>
        </p:nvSpPr>
        <p:spPr>
          <a:xfrm>
            <a:off x="7239000" y="5257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0" name="Oval 69"/>
          <p:cNvSpPr/>
          <p:nvPr/>
        </p:nvSpPr>
        <p:spPr>
          <a:xfrm>
            <a:off x="7239000" y="54864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1" name="Oval 70"/>
          <p:cNvSpPr/>
          <p:nvPr/>
        </p:nvSpPr>
        <p:spPr>
          <a:xfrm>
            <a:off x="7239000" y="57150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2" name="Oval 71"/>
          <p:cNvSpPr/>
          <p:nvPr/>
        </p:nvSpPr>
        <p:spPr>
          <a:xfrm>
            <a:off x="6934200" y="5257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3" name="Oval 72"/>
          <p:cNvSpPr/>
          <p:nvPr/>
        </p:nvSpPr>
        <p:spPr>
          <a:xfrm>
            <a:off x="6934200" y="54864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4" name="Oval 73"/>
          <p:cNvSpPr/>
          <p:nvPr/>
        </p:nvSpPr>
        <p:spPr>
          <a:xfrm>
            <a:off x="6934200" y="57150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5" name="Oval 74"/>
          <p:cNvSpPr/>
          <p:nvPr/>
        </p:nvSpPr>
        <p:spPr>
          <a:xfrm>
            <a:off x="6629400" y="5257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6" name="Oval 75"/>
          <p:cNvSpPr/>
          <p:nvPr/>
        </p:nvSpPr>
        <p:spPr>
          <a:xfrm>
            <a:off x="6629400" y="54864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7" name="Oval 76"/>
          <p:cNvSpPr/>
          <p:nvPr/>
        </p:nvSpPr>
        <p:spPr>
          <a:xfrm>
            <a:off x="6629400" y="57150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8" name="Oval 77"/>
          <p:cNvSpPr/>
          <p:nvPr/>
        </p:nvSpPr>
        <p:spPr>
          <a:xfrm>
            <a:off x="6324600" y="5257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9" name="Oval 78"/>
          <p:cNvSpPr/>
          <p:nvPr/>
        </p:nvSpPr>
        <p:spPr>
          <a:xfrm>
            <a:off x="6324600" y="54864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0" name="Oval 79"/>
          <p:cNvSpPr/>
          <p:nvPr/>
        </p:nvSpPr>
        <p:spPr>
          <a:xfrm>
            <a:off x="6324600" y="57150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1" name="Oval 80"/>
          <p:cNvSpPr/>
          <p:nvPr/>
        </p:nvSpPr>
        <p:spPr>
          <a:xfrm>
            <a:off x="6096000" y="5257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2" name="Oval 81"/>
          <p:cNvSpPr/>
          <p:nvPr/>
        </p:nvSpPr>
        <p:spPr>
          <a:xfrm>
            <a:off x="6096000" y="54864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3" name="Oval 82"/>
          <p:cNvSpPr/>
          <p:nvPr/>
        </p:nvSpPr>
        <p:spPr>
          <a:xfrm>
            <a:off x="6096000" y="57150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4" name="Oval 83"/>
          <p:cNvSpPr/>
          <p:nvPr/>
        </p:nvSpPr>
        <p:spPr>
          <a:xfrm>
            <a:off x="5867400" y="5257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5" name="Oval 84"/>
          <p:cNvSpPr/>
          <p:nvPr/>
        </p:nvSpPr>
        <p:spPr>
          <a:xfrm>
            <a:off x="5867400" y="54864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6" name="Oval 85"/>
          <p:cNvSpPr/>
          <p:nvPr/>
        </p:nvSpPr>
        <p:spPr>
          <a:xfrm>
            <a:off x="5867400" y="57150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7" name="Oval 86"/>
          <p:cNvSpPr/>
          <p:nvPr/>
        </p:nvSpPr>
        <p:spPr>
          <a:xfrm>
            <a:off x="7239000" y="5943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8" name="Oval 87"/>
          <p:cNvSpPr/>
          <p:nvPr/>
        </p:nvSpPr>
        <p:spPr>
          <a:xfrm>
            <a:off x="6934200" y="5943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9" name="Oval 88"/>
          <p:cNvSpPr/>
          <p:nvPr/>
        </p:nvSpPr>
        <p:spPr>
          <a:xfrm>
            <a:off x="6629400" y="5943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0" name="Oval 89"/>
          <p:cNvSpPr/>
          <p:nvPr/>
        </p:nvSpPr>
        <p:spPr>
          <a:xfrm>
            <a:off x="6324600" y="5943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1" name="Oval 90"/>
          <p:cNvSpPr/>
          <p:nvPr/>
        </p:nvSpPr>
        <p:spPr>
          <a:xfrm>
            <a:off x="6096000" y="5943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2" name="Oval 91"/>
          <p:cNvSpPr/>
          <p:nvPr/>
        </p:nvSpPr>
        <p:spPr>
          <a:xfrm>
            <a:off x="5867400" y="5943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3" name="Oval 92"/>
          <p:cNvSpPr/>
          <p:nvPr/>
        </p:nvSpPr>
        <p:spPr>
          <a:xfrm>
            <a:off x="7543800" y="5257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4" name="Oval 93"/>
          <p:cNvSpPr/>
          <p:nvPr/>
        </p:nvSpPr>
        <p:spPr>
          <a:xfrm>
            <a:off x="7543800" y="54864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5" name="Oval 94"/>
          <p:cNvSpPr/>
          <p:nvPr/>
        </p:nvSpPr>
        <p:spPr>
          <a:xfrm>
            <a:off x="7543800" y="57150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6" name="Oval 95"/>
          <p:cNvSpPr/>
          <p:nvPr/>
        </p:nvSpPr>
        <p:spPr>
          <a:xfrm>
            <a:off x="7543800" y="5943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9" name="Oval 98"/>
          <p:cNvSpPr/>
          <p:nvPr/>
        </p:nvSpPr>
        <p:spPr>
          <a:xfrm>
            <a:off x="7848600" y="5257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0" name="Oval 99"/>
          <p:cNvSpPr/>
          <p:nvPr/>
        </p:nvSpPr>
        <p:spPr>
          <a:xfrm>
            <a:off x="7848600" y="54864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1" name="Oval 100"/>
          <p:cNvSpPr/>
          <p:nvPr/>
        </p:nvSpPr>
        <p:spPr>
          <a:xfrm>
            <a:off x="7848600" y="57150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2" name="Oval 101"/>
          <p:cNvSpPr/>
          <p:nvPr/>
        </p:nvSpPr>
        <p:spPr>
          <a:xfrm>
            <a:off x="7848600" y="5943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3" name="Oval 102"/>
          <p:cNvSpPr/>
          <p:nvPr/>
        </p:nvSpPr>
        <p:spPr>
          <a:xfrm>
            <a:off x="4038600" y="39624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4" name="Oval 103"/>
          <p:cNvSpPr/>
          <p:nvPr/>
        </p:nvSpPr>
        <p:spPr>
          <a:xfrm>
            <a:off x="4267200" y="39624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5" name="Oval 104"/>
          <p:cNvSpPr/>
          <p:nvPr/>
        </p:nvSpPr>
        <p:spPr>
          <a:xfrm>
            <a:off x="4495800" y="39624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6" name="Oval 105"/>
          <p:cNvSpPr/>
          <p:nvPr/>
        </p:nvSpPr>
        <p:spPr>
          <a:xfrm>
            <a:off x="4724400" y="39624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9" name="TextBox 108"/>
          <p:cNvSpPr txBox="1"/>
          <p:nvPr/>
        </p:nvSpPr>
        <p:spPr>
          <a:xfrm>
            <a:off x="533400" y="1295400"/>
            <a:ext cx="7848600" cy="1477328"/>
          </a:xfrm>
          <a:prstGeom prst="rect">
            <a:avLst/>
          </a:prstGeom>
          <a:noFill/>
        </p:spPr>
        <p:txBody>
          <a:bodyPr wrap="square" rtlCol="0">
            <a:spAutoFit/>
          </a:bodyPr>
          <a:lstStyle/>
          <a:p>
            <a:r>
              <a:rPr lang="en-US" dirty="0" smtClean="0"/>
              <a:t> </a:t>
            </a:r>
            <a:r>
              <a:rPr lang="en-US" dirty="0" smtClean="0"/>
              <a:t>Suppose in a three way junction of a road, highway or bridge  there are several instants where the traffic flowing through any of the one route is very high comparative to other two lanes. In such a situation if time clock controlled traffic  mechanism is placed into action the situation get worse than before as more and more vehicles accumulate upon a road which is already heavily packed.</a:t>
            </a:r>
          </a:p>
        </p:txBody>
      </p:sp>
      <p:sp>
        <p:nvSpPr>
          <p:cNvPr id="59" name="TextBox 58"/>
          <p:cNvSpPr txBox="1"/>
          <p:nvPr/>
        </p:nvSpPr>
        <p:spPr>
          <a:xfrm>
            <a:off x="1676400" y="304800"/>
            <a:ext cx="5867400" cy="584775"/>
          </a:xfrm>
          <a:prstGeom prst="rect">
            <a:avLst/>
          </a:prstGeom>
          <a:noFill/>
        </p:spPr>
        <p:txBody>
          <a:bodyPr wrap="square" rtlCol="0">
            <a:spAutoFit/>
          </a:bodyPr>
          <a:lstStyle/>
          <a:p>
            <a:pPr algn="ctr"/>
            <a:r>
              <a:rPr lang="en-US" sz="3200" dirty="0" smtClean="0"/>
              <a:t>Problem Statement</a:t>
            </a:r>
            <a:endParaRPr lang="en-IN" sz="3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imagesCA1IM5RQ.jpg"/>
          <p:cNvPicPr>
            <a:picLocks noChangeAspect="1"/>
          </p:cNvPicPr>
          <p:nvPr/>
        </p:nvPicPr>
        <p:blipFill>
          <a:blip r:embed="rId2" cstate="print"/>
          <a:stretch>
            <a:fillRect/>
          </a:stretch>
        </p:blipFill>
        <p:spPr>
          <a:xfrm>
            <a:off x="5791200" y="4419600"/>
            <a:ext cx="2914650" cy="1571625"/>
          </a:xfrm>
          <a:prstGeom prst="rect">
            <a:avLst/>
          </a:prstGeom>
        </p:spPr>
      </p:pic>
      <p:graphicFrame>
        <p:nvGraphicFramePr>
          <p:cNvPr id="88" name="Diagram 87"/>
          <p:cNvGraphicFramePr/>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Picture 3" descr="imagesCA1IM5RQ.jpg"/>
          <p:cNvPicPr>
            <a:picLocks noChangeAspect="1"/>
          </p:cNvPicPr>
          <p:nvPr/>
        </p:nvPicPr>
        <p:blipFill>
          <a:blip r:embed="rId2" cstate="print"/>
          <a:stretch>
            <a:fillRect/>
          </a:stretch>
        </p:blipFill>
        <p:spPr>
          <a:xfrm>
            <a:off x="6781800" y="762000"/>
            <a:ext cx="1981200" cy="1571625"/>
          </a:xfrm>
          <a:prstGeom prst="rect">
            <a:avLst/>
          </a:prstGeom>
        </p:spPr>
      </p:pic>
      <p:pic>
        <p:nvPicPr>
          <p:cNvPr id="5" name="Picture 4" descr="MP900145548.JPG"/>
          <p:cNvPicPr>
            <a:picLocks noChangeAspect="1"/>
          </p:cNvPicPr>
          <p:nvPr/>
        </p:nvPicPr>
        <p:blipFill>
          <a:blip r:embed="rId8" cstate="print"/>
          <a:stretch>
            <a:fillRect/>
          </a:stretch>
        </p:blipFill>
        <p:spPr>
          <a:xfrm>
            <a:off x="152400" y="914400"/>
            <a:ext cx="2272145" cy="1499616"/>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Rectangle 59"/>
          <p:cNvSpPr/>
          <p:nvPr/>
        </p:nvSpPr>
        <p:spPr>
          <a:xfrm rot="16200000">
            <a:off x="3619500" y="2171700"/>
            <a:ext cx="1752600" cy="10668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9" name="Rectangle 58"/>
          <p:cNvSpPr/>
          <p:nvPr/>
        </p:nvSpPr>
        <p:spPr>
          <a:xfrm>
            <a:off x="5791200" y="4495800"/>
            <a:ext cx="1752600" cy="10668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8" name="Rectangle 57"/>
          <p:cNvSpPr/>
          <p:nvPr/>
        </p:nvSpPr>
        <p:spPr>
          <a:xfrm>
            <a:off x="1371600" y="4495800"/>
            <a:ext cx="1752600" cy="10668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2" name="Straight Connector 1"/>
          <p:cNvCxnSpPr/>
          <p:nvPr/>
        </p:nvCxnSpPr>
        <p:spPr>
          <a:xfrm flipH="1">
            <a:off x="609600" y="4495800"/>
            <a:ext cx="8077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flipH="1">
            <a:off x="609600" y="5562600"/>
            <a:ext cx="8077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a:off x="3962400" y="1676400"/>
            <a:ext cx="0" cy="396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5029200" y="1676400"/>
            <a:ext cx="0" cy="3962400"/>
          </a:xfrm>
          <a:prstGeom prst="line">
            <a:avLst/>
          </a:prstGeom>
        </p:spPr>
        <p:style>
          <a:lnRef idx="1">
            <a:schemeClr val="accent1"/>
          </a:lnRef>
          <a:fillRef idx="0">
            <a:schemeClr val="accent1"/>
          </a:fillRef>
          <a:effectRef idx="0">
            <a:schemeClr val="accent1"/>
          </a:effectRef>
          <a:fontRef idx="minor">
            <a:schemeClr val="tx1"/>
          </a:fontRef>
        </p:style>
      </p:cxnSp>
      <p:sp>
        <p:nvSpPr>
          <p:cNvPr id="6" name="Oval 5"/>
          <p:cNvSpPr/>
          <p:nvPr/>
        </p:nvSpPr>
        <p:spPr>
          <a:xfrm>
            <a:off x="3200400" y="3657600"/>
            <a:ext cx="2514600" cy="228600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IN"/>
          </a:p>
        </p:txBody>
      </p:sp>
      <p:sp>
        <p:nvSpPr>
          <p:cNvPr id="7" name="Rectangle 6"/>
          <p:cNvSpPr/>
          <p:nvPr/>
        </p:nvSpPr>
        <p:spPr>
          <a:xfrm>
            <a:off x="4114800" y="4876800"/>
            <a:ext cx="1524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Rectangle 7"/>
          <p:cNvSpPr/>
          <p:nvPr/>
        </p:nvSpPr>
        <p:spPr>
          <a:xfrm>
            <a:off x="4724400" y="4876800"/>
            <a:ext cx="1524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4267200" y="4724400"/>
            <a:ext cx="4572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Oval 9"/>
          <p:cNvSpPr/>
          <p:nvPr/>
        </p:nvSpPr>
        <p:spPr>
          <a:xfrm>
            <a:off x="2819400" y="4648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Oval 10"/>
          <p:cNvSpPr/>
          <p:nvPr/>
        </p:nvSpPr>
        <p:spPr>
          <a:xfrm>
            <a:off x="2819400" y="4876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Oval 11"/>
          <p:cNvSpPr/>
          <p:nvPr/>
        </p:nvSpPr>
        <p:spPr>
          <a:xfrm>
            <a:off x="2819400" y="51054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Oval 12"/>
          <p:cNvSpPr/>
          <p:nvPr/>
        </p:nvSpPr>
        <p:spPr>
          <a:xfrm>
            <a:off x="2514600" y="4648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Oval 13"/>
          <p:cNvSpPr/>
          <p:nvPr/>
        </p:nvSpPr>
        <p:spPr>
          <a:xfrm>
            <a:off x="2514600" y="4876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5" name="Oval 14"/>
          <p:cNvSpPr/>
          <p:nvPr/>
        </p:nvSpPr>
        <p:spPr>
          <a:xfrm>
            <a:off x="2514600" y="51054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Oval 15"/>
          <p:cNvSpPr/>
          <p:nvPr/>
        </p:nvSpPr>
        <p:spPr>
          <a:xfrm>
            <a:off x="2209800" y="4648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7" name="Oval 16"/>
          <p:cNvSpPr/>
          <p:nvPr/>
        </p:nvSpPr>
        <p:spPr>
          <a:xfrm>
            <a:off x="2209800" y="4876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8" name="Oval 17"/>
          <p:cNvSpPr/>
          <p:nvPr/>
        </p:nvSpPr>
        <p:spPr>
          <a:xfrm>
            <a:off x="2209800" y="51054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9" name="Oval 18"/>
          <p:cNvSpPr/>
          <p:nvPr/>
        </p:nvSpPr>
        <p:spPr>
          <a:xfrm>
            <a:off x="2819400" y="53340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0" name="Oval 19"/>
          <p:cNvSpPr/>
          <p:nvPr/>
        </p:nvSpPr>
        <p:spPr>
          <a:xfrm>
            <a:off x="2514600" y="53340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1" name="Oval 20"/>
          <p:cNvSpPr/>
          <p:nvPr/>
        </p:nvSpPr>
        <p:spPr>
          <a:xfrm>
            <a:off x="2209800" y="53340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2" name="Oval 21"/>
          <p:cNvSpPr/>
          <p:nvPr/>
        </p:nvSpPr>
        <p:spPr>
          <a:xfrm>
            <a:off x="7239000" y="4648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3" name="Oval 22"/>
          <p:cNvSpPr/>
          <p:nvPr/>
        </p:nvSpPr>
        <p:spPr>
          <a:xfrm>
            <a:off x="7239000" y="4876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4" name="Oval 23"/>
          <p:cNvSpPr/>
          <p:nvPr/>
        </p:nvSpPr>
        <p:spPr>
          <a:xfrm>
            <a:off x="7239000" y="51054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5" name="Oval 24"/>
          <p:cNvSpPr/>
          <p:nvPr/>
        </p:nvSpPr>
        <p:spPr>
          <a:xfrm>
            <a:off x="6934200" y="4648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6" name="Oval 25"/>
          <p:cNvSpPr/>
          <p:nvPr/>
        </p:nvSpPr>
        <p:spPr>
          <a:xfrm>
            <a:off x="6934200" y="4876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7" name="Oval 26"/>
          <p:cNvSpPr/>
          <p:nvPr/>
        </p:nvSpPr>
        <p:spPr>
          <a:xfrm>
            <a:off x="6934200" y="51054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8" name="Oval 27"/>
          <p:cNvSpPr/>
          <p:nvPr/>
        </p:nvSpPr>
        <p:spPr>
          <a:xfrm>
            <a:off x="6629400" y="4648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9" name="Oval 28"/>
          <p:cNvSpPr/>
          <p:nvPr/>
        </p:nvSpPr>
        <p:spPr>
          <a:xfrm>
            <a:off x="6629400" y="4876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0" name="Oval 29"/>
          <p:cNvSpPr/>
          <p:nvPr/>
        </p:nvSpPr>
        <p:spPr>
          <a:xfrm>
            <a:off x="6629400" y="51054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1" name="Oval 30"/>
          <p:cNvSpPr/>
          <p:nvPr/>
        </p:nvSpPr>
        <p:spPr>
          <a:xfrm>
            <a:off x="6324600" y="4648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2" name="Oval 31"/>
          <p:cNvSpPr/>
          <p:nvPr/>
        </p:nvSpPr>
        <p:spPr>
          <a:xfrm>
            <a:off x="6324600" y="4876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3" name="Oval 32"/>
          <p:cNvSpPr/>
          <p:nvPr/>
        </p:nvSpPr>
        <p:spPr>
          <a:xfrm>
            <a:off x="6324600" y="51054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4" name="Oval 33"/>
          <p:cNvSpPr/>
          <p:nvPr/>
        </p:nvSpPr>
        <p:spPr>
          <a:xfrm>
            <a:off x="6096000" y="4648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5" name="Oval 34"/>
          <p:cNvSpPr/>
          <p:nvPr/>
        </p:nvSpPr>
        <p:spPr>
          <a:xfrm>
            <a:off x="6096000" y="4876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6" name="Oval 35"/>
          <p:cNvSpPr/>
          <p:nvPr/>
        </p:nvSpPr>
        <p:spPr>
          <a:xfrm>
            <a:off x="6096000" y="51054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7" name="Oval 36"/>
          <p:cNvSpPr/>
          <p:nvPr/>
        </p:nvSpPr>
        <p:spPr>
          <a:xfrm>
            <a:off x="5867400" y="4648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8" name="Oval 37"/>
          <p:cNvSpPr/>
          <p:nvPr/>
        </p:nvSpPr>
        <p:spPr>
          <a:xfrm>
            <a:off x="5867400" y="4876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9" name="Oval 38"/>
          <p:cNvSpPr/>
          <p:nvPr/>
        </p:nvSpPr>
        <p:spPr>
          <a:xfrm>
            <a:off x="5867400" y="51054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0" name="Oval 39"/>
          <p:cNvSpPr/>
          <p:nvPr/>
        </p:nvSpPr>
        <p:spPr>
          <a:xfrm>
            <a:off x="7239000" y="53340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1" name="Oval 40"/>
          <p:cNvSpPr/>
          <p:nvPr/>
        </p:nvSpPr>
        <p:spPr>
          <a:xfrm>
            <a:off x="6934200" y="53340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2" name="Oval 41"/>
          <p:cNvSpPr/>
          <p:nvPr/>
        </p:nvSpPr>
        <p:spPr>
          <a:xfrm>
            <a:off x="6629400" y="53340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3" name="Oval 42"/>
          <p:cNvSpPr/>
          <p:nvPr/>
        </p:nvSpPr>
        <p:spPr>
          <a:xfrm>
            <a:off x="6324600" y="53340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4" name="Oval 43"/>
          <p:cNvSpPr/>
          <p:nvPr/>
        </p:nvSpPr>
        <p:spPr>
          <a:xfrm>
            <a:off x="6096000" y="53340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5" name="Oval 44"/>
          <p:cNvSpPr/>
          <p:nvPr/>
        </p:nvSpPr>
        <p:spPr>
          <a:xfrm>
            <a:off x="5867400" y="53340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6" name="Oval 45"/>
          <p:cNvSpPr/>
          <p:nvPr/>
        </p:nvSpPr>
        <p:spPr>
          <a:xfrm>
            <a:off x="7543800" y="4648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7" name="Oval 46"/>
          <p:cNvSpPr/>
          <p:nvPr/>
        </p:nvSpPr>
        <p:spPr>
          <a:xfrm>
            <a:off x="7543800" y="4876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8" name="Oval 47"/>
          <p:cNvSpPr/>
          <p:nvPr/>
        </p:nvSpPr>
        <p:spPr>
          <a:xfrm>
            <a:off x="7543800" y="51054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9" name="Oval 48"/>
          <p:cNvSpPr/>
          <p:nvPr/>
        </p:nvSpPr>
        <p:spPr>
          <a:xfrm>
            <a:off x="7543800" y="53340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0" name="Oval 49"/>
          <p:cNvSpPr/>
          <p:nvPr/>
        </p:nvSpPr>
        <p:spPr>
          <a:xfrm>
            <a:off x="7848600" y="4648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1" name="Oval 50"/>
          <p:cNvSpPr/>
          <p:nvPr/>
        </p:nvSpPr>
        <p:spPr>
          <a:xfrm>
            <a:off x="7848600" y="4876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2" name="Oval 51"/>
          <p:cNvSpPr/>
          <p:nvPr/>
        </p:nvSpPr>
        <p:spPr>
          <a:xfrm>
            <a:off x="7848600" y="51054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3" name="Oval 52"/>
          <p:cNvSpPr/>
          <p:nvPr/>
        </p:nvSpPr>
        <p:spPr>
          <a:xfrm>
            <a:off x="7848600" y="53340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4" name="Oval 53"/>
          <p:cNvSpPr/>
          <p:nvPr/>
        </p:nvSpPr>
        <p:spPr>
          <a:xfrm>
            <a:off x="4038600" y="3352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5" name="Oval 54"/>
          <p:cNvSpPr/>
          <p:nvPr/>
        </p:nvSpPr>
        <p:spPr>
          <a:xfrm>
            <a:off x="4267200" y="3352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6" name="Oval 55"/>
          <p:cNvSpPr/>
          <p:nvPr/>
        </p:nvSpPr>
        <p:spPr>
          <a:xfrm>
            <a:off x="4495800" y="3352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7" name="Oval 56"/>
          <p:cNvSpPr/>
          <p:nvPr/>
        </p:nvSpPr>
        <p:spPr>
          <a:xfrm>
            <a:off x="4724400" y="3352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1" name="Rectangle 60"/>
          <p:cNvSpPr/>
          <p:nvPr/>
        </p:nvSpPr>
        <p:spPr>
          <a:xfrm>
            <a:off x="5791200" y="2590800"/>
            <a:ext cx="381000" cy="3048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63" name="Straight Arrow Connector 62"/>
          <p:cNvCxnSpPr/>
          <p:nvPr/>
        </p:nvCxnSpPr>
        <p:spPr>
          <a:xfrm>
            <a:off x="6248400" y="2743200"/>
            <a:ext cx="304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4" name="TextBox 63"/>
          <p:cNvSpPr txBox="1"/>
          <p:nvPr/>
        </p:nvSpPr>
        <p:spPr>
          <a:xfrm>
            <a:off x="6705600" y="2514600"/>
            <a:ext cx="1828800" cy="369332"/>
          </a:xfrm>
          <a:prstGeom prst="rect">
            <a:avLst/>
          </a:prstGeom>
          <a:noFill/>
        </p:spPr>
        <p:txBody>
          <a:bodyPr wrap="square" rtlCol="0">
            <a:spAutoFit/>
          </a:bodyPr>
          <a:lstStyle/>
          <a:p>
            <a:r>
              <a:rPr lang="en-US" dirty="0" smtClean="0"/>
              <a:t>Hydraulic Zone</a:t>
            </a:r>
            <a:endParaRPr lang="en-IN" dirty="0"/>
          </a:p>
        </p:txBody>
      </p:sp>
      <p:sp>
        <p:nvSpPr>
          <p:cNvPr id="65" name="Oval 64"/>
          <p:cNvSpPr/>
          <p:nvPr/>
        </p:nvSpPr>
        <p:spPr>
          <a:xfrm>
            <a:off x="5867400" y="31242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66" name="Straight Arrow Connector 65"/>
          <p:cNvCxnSpPr/>
          <p:nvPr/>
        </p:nvCxnSpPr>
        <p:spPr>
          <a:xfrm>
            <a:off x="6248400" y="3276600"/>
            <a:ext cx="304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a:off x="6781800" y="3124200"/>
            <a:ext cx="1371600" cy="369332"/>
          </a:xfrm>
          <a:prstGeom prst="rect">
            <a:avLst/>
          </a:prstGeom>
          <a:noFill/>
        </p:spPr>
        <p:txBody>
          <a:bodyPr wrap="square" rtlCol="0">
            <a:spAutoFit/>
          </a:bodyPr>
          <a:lstStyle/>
          <a:p>
            <a:r>
              <a:rPr lang="en-US" dirty="0" smtClean="0"/>
              <a:t>Vehicles</a:t>
            </a:r>
            <a:endParaRPr lang="en-IN" dirty="0"/>
          </a:p>
        </p:txBody>
      </p:sp>
      <p:sp>
        <p:nvSpPr>
          <p:cNvPr id="68" name="TextBox 67"/>
          <p:cNvSpPr txBox="1"/>
          <p:nvPr/>
        </p:nvSpPr>
        <p:spPr>
          <a:xfrm>
            <a:off x="6477000" y="2057400"/>
            <a:ext cx="609600" cy="369332"/>
          </a:xfrm>
          <a:prstGeom prst="rect">
            <a:avLst/>
          </a:prstGeom>
          <a:noFill/>
        </p:spPr>
        <p:txBody>
          <a:bodyPr wrap="square" rtlCol="0">
            <a:spAutoFit/>
          </a:bodyPr>
          <a:lstStyle/>
          <a:p>
            <a:r>
              <a:rPr lang="en-US" b="1" dirty="0" smtClean="0"/>
              <a:t>KEY</a:t>
            </a:r>
            <a:endParaRPr lang="en-IN" b="1" dirty="0"/>
          </a:p>
        </p:txBody>
      </p:sp>
      <p:sp>
        <p:nvSpPr>
          <p:cNvPr id="69" name="TextBox 68"/>
          <p:cNvSpPr txBox="1"/>
          <p:nvPr/>
        </p:nvSpPr>
        <p:spPr>
          <a:xfrm>
            <a:off x="2286000" y="6324600"/>
            <a:ext cx="4724400" cy="369332"/>
          </a:xfrm>
          <a:prstGeom prst="rect">
            <a:avLst/>
          </a:prstGeom>
          <a:noFill/>
        </p:spPr>
        <p:txBody>
          <a:bodyPr wrap="square" rtlCol="0">
            <a:spAutoFit/>
          </a:bodyPr>
          <a:lstStyle/>
          <a:p>
            <a:r>
              <a:rPr lang="en-US" dirty="0" smtClean="0"/>
              <a:t> TOP VIEW OF THE HYDRAULIC TRAFFIC SYSTEM</a:t>
            </a:r>
            <a:endParaRPr lang="en-IN" dirty="0"/>
          </a:p>
        </p:txBody>
      </p:sp>
      <p:sp>
        <p:nvSpPr>
          <p:cNvPr id="70" name="Rectangle 69"/>
          <p:cNvSpPr/>
          <p:nvPr/>
        </p:nvSpPr>
        <p:spPr>
          <a:xfrm>
            <a:off x="3124200" y="4953000"/>
            <a:ext cx="990600" cy="2286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1" name="Rectangle 70"/>
          <p:cNvSpPr/>
          <p:nvPr/>
        </p:nvSpPr>
        <p:spPr>
          <a:xfrm>
            <a:off x="4876800" y="4953000"/>
            <a:ext cx="914400" cy="2286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2" name="Rectangle 71"/>
          <p:cNvSpPr/>
          <p:nvPr/>
        </p:nvSpPr>
        <p:spPr>
          <a:xfrm rot="16200000">
            <a:off x="3962400" y="4038600"/>
            <a:ext cx="1143000" cy="2286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4" name="TextBox 73"/>
          <p:cNvSpPr txBox="1"/>
          <p:nvPr/>
        </p:nvSpPr>
        <p:spPr>
          <a:xfrm>
            <a:off x="533400" y="228600"/>
            <a:ext cx="7924800" cy="1200329"/>
          </a:xfrm>
          <a:prstGeom prst="rect">
            <a:avLst/>
          </a:prstGeom>
          <a:noFill/>
        </p:spPr>
        <p:txBody>
          <a:bodyPr wrap="square" rtlCol="0">
            <a:spAutoFit/>
          </a:bodyPr>
          <a:lstStyle/>
          <a:p>
            <a:r>
              <a:rPr lang="en-US" b="1" dirty="0" smtClean="0"/>
              <a:t>Solution</a:t>
            </a:r>
            <a:r>
              <a:rPr lang="en-US" dirty="0" smtClean="0"/>
              <a:t>: We have here designed a plan entirely controlled up hydraulics and simple electric circuits. In this kind of a hydraulic regulated traffic system preference of clearance of lanes will be given to the one through most number of cars accumulate in a specified time.  </a:t>
            </a:r>
            <a:endParaRPr lang="en-I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838200" y="4495800"/>
            <a:ext cx="1676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2514600" y="4495800"/>
            <a:ext cx="0" cy="1219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514600" y="5715000"/>
            <a:ext cx="914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486400" y="4495800"/>
            <a:ext cx="0" cy="1219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514600" y="4572000"/>
            <a:ext cx="2971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5486400" y="4495800"/>
            <a:ext cx="838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429000" y="5715000"/>
            <a:ext cx="0" cy="990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343400" y="5715000"/>
            <a:ext cx="0" cy="533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343400" y="6248400"/>
            <a:ext cx="1981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429000" y="6705600"/>
            <a:ext cx="3352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6324600" y="4495800"/>
            <a:ext cx="0" cy="1752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6781800" y="4495800"/>
            <a:ext cx="0" cy="2209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4343400" y="5715000"/>
            <a:ext cx="1143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6019800" y="4191000"/>
            <a:ext cx="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H="1">
            <a:off x="6019800" y="4191000"/>
            <a:ext cx="1143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7162800" y="4191000"/>
            <a:ext cx="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6781800" y="4648200"/>
            <a:ext cx="381000" cy="0"/>
          </a:xfrm>
          <a:prstGeom prst="line">
            <a:avLst/>
          </a:prstGeom>
        </p:spPr>
        <p:style>
          <a:lnRef idx="1">
            <a:schemeClr val="accent1"/>
          </a:lnRef>
          <a:fillRef idx="0">
            <a:schemeClr val="accent1"/>
          </a:fillRef>
          <a:effectRef idx="0">
            <a:schemeClr val="accent1"/>
          </a:effectRef>
          <a:fontRef idx="minor">
            <a:schemeClr val="tx1"/>
          </a:fontRef>
        </p:style>
      </p:cxnSp>
      <p:sp>
        <p:nvSpPr>
          <p:cNvPr id="39" name="Rectangle 38"/>
          <p:cNvSpPr/>
          <p:nvPr/>
        </p:nvSpPr>
        <p:spPr>
          <a:xfrm>
            <a:off x="2667000" y="4191000"/>
            <a:ext cx="533400" cy="2286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1" name="Oval 40"/>
          <p:cNvSpPr/>
          <p:nvPr/>
        </p:nvSpPr>
        <p:spPr>
          <a:xfrm>
            <a:off x="2743200" y="4419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2" name="Oval 41"/>
          <p:cNvSpPr/>
          <p:nvPr/>
        </p:nvSpPr>
        <p:spPr>
          <a:xfrm>
            <a:off x="2971800" y="4419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3" name="Rectangle 42"/>
          <p:cNvSpPr/>
          <p:nvPr/>
        </p:nvSpPr>
        <p:spPr>
          <a:xfrm>
            <a:off x="3352800" y="4191000"/>
            <a:ext cx="5334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4" name="Oval 43"/>
          <p:cNvSpPr/>
          <p:nvPr/>
        </p:nvSpPr>
        <p:spPr>
          <a:xfrm>
            <a:off x="3429000" y="4419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5" name="Oval 44"/>
          <p:cNvSpPr/>
          <p:nvPr/>
        </p:nvSpPr>
        <p:spPr>
          <a:xfrm>
            <a:off x="3657600" y="4419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6" name="Rectangle 45"/>
          <p:cNvSpPr/>
          <p:nvPr/>
        </p:nvSpPr>
        <p:spPr>
          <a:xfrm>
            <a:off x="3962400" y="4191000"/>
            <a:ext cx="533400" cy="2286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7" name="Oval 46"/>
          <p:cNvSpPr/>
          <p:nvPr/>
        </p:nvSpPr>
        <p:spPr>
          <a:xfrm>
            <a:off x="4038600" y="4419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8" name="Oval 47"/>
          <p:cNvSpPr/>
          <p:nvPr/>
        </p:nvSpPr>
        <p:spPr>
          <a:xfrm>
            <a:off x="4267200" y="4419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9" name="Rectangle 48"/>
          <p:cNvSpPr/>
          <p:nvPr/>
        </p:nvSpPr>
        <p:spPr>
          <a:xfrm>
            <a:off x="4648200" y="4191000"/>
            <a:ext cx="533400" cy="22860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0" name="Oval 49"/>
          <p:cNvSpPr/>
          <p:nvPr/>
        </p:nvSpPr>
        <p:spPr>
          <a:xfrm>
            <a:off x="4724400" y="4419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1" name="Oval 50"/>
          <p:cNvSpPr/>
          <p:nvPr/>
        </p:nvSpPr>
        <p:spPr>
          <a:xfrm>
            <a:off x="4953000" y="4419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53" name="Straight Connector 52"/>
          <p:cNvCxnSpPr/>
          <p:nvPr/>
        </p:nvCxnSpPr>
        <p:spPr>
          <a:xfrm flipV="1">
            <a:off x="6400800" y="2895600"/>
            <a:ext cx="0" cy="1295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flipV="1">
            <a:off x="6477000" y="2895600"/>
            <a:ext cx="0" cy="1295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6400800" y="2895600"/>
            <a:ext cx="76200" cy="0"/>
          </a:xfrm>
          <a:prstGeom prst="line">
            <a:avLst/>
          </a:prstGeom>
        </p:spPr>
        <p:style>
          <a:lnRef idx="1">
            <a:schemeClr val="accent1"/>
          </a:lnRef>
          <a:fillRef idx="0">
            <a:schemeClr val="accent1"/>
          </a:fillRef>
          <a:effectRef idx="0">
            <a:schemeClr val="accent1"/>
          </a:effectRef>
          <a:fontRef idx="minor">
            <a:schemeClr val="tx1"/>
          </a:fontRef>
        </p:style>
      </p:cxnSp>
      <p:sp>
        <p:nvSpPr>
          <p:cNvPr id="58" name="Oval 57"/>
          <p:cNvSpPr/>
          <p:nvPr/>
        </p:nvSpPr>
        <p:spPr>
          <a:xfrm>
            <a:off x="6324600" y="2971800"/>
            <a:ext cx="152400" cy="152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9" name="Oval 58"/>
          <p:cNvSpPr/>
          <p:nvPr/>
        </p:nvSpPr>
        <p:spPr>
          <a:xfrm>
            <a:off x="6324600" y="3200400"/>
            <a:ext cx="152400" cy="152400"/>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0" name="Oval 59"/>
          <p:cNvSpPr/>
          <p:nvPr/>
        </p:nvSpPr>
        <p:spPr>
          <a:xfrm>
            <a:off x="6324600" y="3429000"/>
            <a:ext cx="152400" cy="1524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1" name="TextBox 60"/>
          <p:cNvSpPr txBox="1"/>
          <p:nvPr/>
        </p:nvSpPr>
        <p:spPr>
          <a:xfrm>
            <a:off x="2209800" y="3657600"/>
            <a:ext cx="3581400" cy="369332"/>
          </a:xfrm>
          <a:prstGeom prst="rect">
            <a:avLst/>
          </a:prstGeom>
          <a:noFill/>
        </p:spPr>
        <p:txBody>
          <a:bodyPr wrap="square" rtlCol="0">
            <a:spAutoFit/>
          </a:bodyPr>
          <a:lstStyle/>
          <a:p>
            <a:r>
              <a:rPr lang="en-US" dirty="0" smtClean="0"/>
              <a:t>Vehicles pushing the cylinder down</a:t>
            </a:r>
            <a:endParaRPr lang="en-IN" dirty="0"/>
          </a:p>
        </p:txBody>
      </p:sp>
      <p:cxnSp>
        <p:nvCxnSpPr>
          <p:cNvPr id="63" name="Straight Arrow Connector 62"/>
          <p:cNvCxnSpPr/>
          <p:nvPr/>
        </p:nvCxnSpPr>
        <p:spPr>
          <a:xfrm>
            <a:off x="3200400" y="4724400"/>
            <a:ext cx="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a:off x="3429000" y="4724400"/>
            <a:ext cx="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a:off x="3657600" y="4724400"/>
            <a:ext cx="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a:off x="3886200" y="4724400"/>
            <a:ext cx="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a:off x="4114800" y="4724400"/>
            <a:ext cx="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a:off x="4343400" y="4724400"/>
            <a:ext cx="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a:off x="4572000" y="4724400"/>
            <a:ext cx="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0" name="TextBox 69"/>
          <p:cNvSpPr txBox="1"/>
          <p:nvPr/>
        </p:nvSpPr>
        <p:spPr>
          <a:xfrm>
            <a:off x="3505200" y="5867400"/>
            <a:ext cx="762000" cy="369332"/>
          </a:xfrm>
          <a:prstGeom prst="rect">
            <a:avLst/>
          </a:prstGeom>
          <a:noFill/>
        </p:spPr>
        <p:txBody>
          <a:bodyPr wrap="square" rtlCol="0">
            <a:spAutoFit/>
          </a:bodyPr>
          <a:lstStyle/>
          <a:p>
            <a:r>
              <a:rPr lang="en-US" dirty="0" smtClean="0"/>
              <a:t>fluid</a:t>
            </a:r>
            <a:endParaRPr lang="en-IN" dirty="0"/>
          </a:p>
        </p:txBody>
      </p:sp>
      <p:cxnSp>
        <p:nvCxnSpPr>
          <p:cNvPr id="72" name="Straight Connector 71"/>
          <p:cNvCxnSpPr/>
          <p:nvPr/>
        </p:nvCxnSpPr>
        <p:spPr>
          <a:xfrm>
            <a:off x="6324600" y="4800600"/>
            <a:ext cx="457200" cy="0"/>
          </a:xfrm>
          <a:prstGeom prst="line">
            <a:avLst/>
          </a:prstGeom>
        </p:spPr>
        <p:style>
          <a:lnRef idx="1">
            <a:schemeClr val="accent1"/>
          </a:lnRef>
          <a:fillRef idx="0">
            <a:schemeClr val="accent1"/>
          </a:fillRef>
          <a:effectRef idx="0">
            <a:schemeClr val="accent1"/>
          </a:effectRef>
          <a:fontRef idx="minor">
            <a:schemeClr val="tx1"/>
          </a:fontRef>
        </p:style>
      </p:cxnSp>
      <p:sp>
        <p:nvSpPr>
          <p:cNvPr id="73" name="Rectangle 72"/>
          <p:cNvSpPr/>
          <p:nvPr/>
        </p:nvSpPr>
        <p:spPr>
          <a:xfrm>
            <a:off x="6324600" y="4191000"/>
            <a:ext cx="457200" cy="609600"/>
          </a:xfrm>
          <a:prstGeom prst="rect">
            <a:avLst/>
          </a:prstGeom>
          <a:solidFill>
            <a:schemeClr val="accent3">
              <a:lumMod val="40000"/>
              <a:lumOff val="6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5" name="TextBox 74"/>
          <p:cNvSpPr txBox="1"/>
          <p:nvPr/>
        </p:nvSpPr>
        <p:spPr>
          <a:xfrm>
            <a:off x="7391400" y="3505200"/>
            <a:ext cx="1447800" cy="3139321"/>
          </a:xfrm>
          <a:prstGeom prst="rect">
            <a:avLst/>
          </a:prstGeom>
          <a:noFill/>
        </p:spPr>
        <p:txBody>
          <a:bodyPr wrap="square" rtlCol="0">
            <a:spAutoFit/>
          </a:bodyPr>
          <a:lstStyle/>
          <a:p>
            <a:r>
              <a:rPr lang="en-US" dirty="0" smtClean="0"/>
              <a:t>Electric mechanism that will use the push of the piston to complete the electric circuit that will make traffic signal turn green </a:t>
            </a:r>
            <a:endParaRPr lang="en-IN" dirty="0"/>
          </a:p>
        </p:txBody>
      </p:sp>
      <p:cxnSp>
        <p:nvCxnSpPr>
          <p:cNvPr id="77" name="Straight Arrow Connector 76"/>
          <p:cNvCxnSpPr/>
          <p:nvPr/>
        </p:nvCxnSpPr>
        <p:spPr>
          <a:xfrm flipH="1">
            <a:off x="6934200" y="4419600"/>
            <a:ext cx="457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9" name="Straight Arrow Connector 78"/>
          <p:cNvCxnSpPr/>
          <p:nvPr/>
        </p:nvCxnSpPr>
        <p:spPr>
          <a:xfrm flipV="1">
            <a:off x="6477000" y="4953000"/>
            <a:ext cx="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p:nvPr/>
        </p:nvCxnSpPr>
        <p:spPr>
          <a:xfrm flipV="1">
            <a:off x="6629400" y="4953000"/>
            <a:ext cx="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p:nvPr/>
        </p:nvCxnSpPr>
        <p:spPr>
          <a:xfrm flipV="1">
            <a:off x="6629400" y="5410200"/>
            <a:ext cx="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p:nvPr/>
        </p:nvCxnSpPr>
        <p:spPr>
          <a:xfrm flipV="1">
            <a:off x="6477000" y="5410200"/>
            <a:ext cx="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6934200" y="2819400"/>
            <a:ext cx="1219200" cy="646331"/>
          </a:xfrm>
          <a:prstGeom prst="rect">
            <a:avLst/>
          </a:prstGeom>
          <a:noFill/>
        </p:spPr>
        <p:txBody>
          <a:bodyPr wrap="square" rtlCol="0">
            <a:spAutoFit/>
          </a:bodyPr>
          <a:lstStyle/>
          <a:p>
            <a:r>
              <a:rPr lang="en-US" dirty="0" smtClean="0"/>
              <a:t>Traffic signal</a:t>
            </a:r>
            <a:endParaRPr lang="en-IN" dirty="0"/>
          </a:p>
        </p:txBody>
      </p:sp>
      <p:cxnSp>
        <p:nvCxnSpPr>
          <p:cNvPr id="90" name="Straight Arrow Connector 89"/>
          <p:cNvCxnSpPr/>
          <p:nvPr/>
        </p:nvCxnSpPr>
        <p:spPr>
          <a:xfrm flipH="1">
            <a:off x="6553200" y="3124200"/>
            <a:ext cx="3810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1" name="TextBox 90"/>
          <p:cNvSpPr txBox="1"/>
          <p:nvPr/>
        </p:nvSpPr>
        <p:spPr>
          <a:xfrm>
            <a:off x="838200" y="4572000"/>
            <a:ext cx="1447800" cy="369332"/>
          </a:xfrm>
          <a:prstGeom prst="rect">
            <a:avLst/>
          </a:prstGeom>
          <a:noFill/>
        </p:spPr>
        <p:txBody>
          <a:bodyPr wrap="square" rtlCol="0">
            <a:spAutoFit/>
          </a:bodyPr>
          <a:lstStyle/>
          <a:p>
            <a:r>
              <a:rPr lang="en-US" dirty="0" smtClean="0"/>
              <a:t>Road Level</a:t>
            </a:r>
            <a:endParaRPr lang="en-IN" dirty="0"/>
          </a:p>
        </p:txBody>
      </p:sp>
      <p:sp>
        <p:nvSpPr>
          <p:cNvPr id="92" name="TextBox 91"/>
          <p:cNvSpPr txBox="1"/>
          <p:nvPr/>
        </p:nvSpPr>
        <p:spPr>
          <a:xfrm>
            <a:off x="304800" y="228601"/>
            <a:ext cx="8305800" cy="3046988"/>
          </a:xfrm>
          <a:prstGeom prst="rect">
            <a:avLst/>
          </a:prstGeom>
          <a:noFill/>
        </p:spPr>
        <p:txBody>
          <a:bodyPr wrap="square" rtlCol="0">
            <a:spAutoFit/>
          </a:bodyPr>
          <a:lstStyle/>
          <a:p>
            <a:pPr algn="ctr"/>
            <a:r>
              <a:rPr lang="en-US" sz="1600" b="1" dirty="0" smtClean="0"/>
              <a:t>Working Mechanism</a:t>
            </a:r>
          </a:p>
          <a:p>
            <a:pPr algn="ctr"/>
            <a:r>
              <a:rPr lang="en-US" sz="1600" dirty="0" smtClean="0"/>
              <a:t> </a:t>
            </a:r>
            <a:r>
              <a:rPr lang="en-US" sz="1600" dirty="0" smtClean="0"/>
              <a:t>Working is based on the basic application of Pascal’s law i.e. if stated mathematically is F1/A1=F2/A2 </a:t>
            </a:r>
          </a:p>
          <a:p>
            <a:r>
              <a:rPr lang="en-US" sz="1600" dirty="0" smtClean="0"/>
              <a:t>As more number of vehicles accumulate on the road, magnitude of F1 increases. This make the cylinder full of fluid to suppress a little. As the volume of water remain constant the push on the piston of smaller cross area is more though the  though the force acting on it less. This push is then utilized to complete an electric circuit that will make the traffic signal go green. Subsequently as the traffic reduces there may be development of traffic on the other two lanes. The cylinder of the three lanes will be interconnected to each other and through some manual operation , the pressure generated in the other two water columns may be used to push the piston of cylinder one down and circuit is consequently broken and traffic signal go red .</a:t>
            </a:r>
          </a:p>
          <a:p>
            <a:r>
              <a:rPr lang="en-US" sz="1600" dirty="0" smtClean="0"/>
              <a:t>  </a:t>
            </a:r>
            <a:endParaRPr lang="en-IN" sz="1600" dirty="0"/>
          </a:p>
        </p:txBody>
      </p:sp>
      <p:sp>
        <p:nvSpPr>
          <p:cNvPr id="93" name="TextBox 92"/>
          <p:cNvSpPr txBox="1"/>
          <p:nvPr/>
        </p:nvSpPr>
        <p:spPr>
          <a:xfrm>
            <a:off x="4724400" y="4724400"/>
            <a:ext cx="685800" cy="369332"/>
          </a:xfrm>
          <a:prstGeom prst="rect">
            <a:avLst/>
          </a:prstGeom>
          <a:noFill/>
        </p:spPr>
        <p:txBody>
          <a:bodyPr wrap="square" rtlCol="0">
            <a:spAutoFit/>
          </a:bodyPr>
          <a:lstStyle/>
          <a:p>
            <a:r>
              <a:rPr lang="en-US" dirty="0" smtClean="0"/>
              <a:t>F1</a:t>
            </a:r>
            <a:endParaRPr lang="en-IN" dirty="0"/>
          </a:p>
        </p:txBody>
      </p:sp>
      <p:sp>
        <p:nvSpPr>
          <p:cNvPr id="94" name="TextBox 93"/>
          <p:cNvSpPr txBox="1"/>
          <p:nvPr/>
        </p:nvSpPr>
        <p:spPr>
          <a:xfrm>
            <a:off x="6248400" y="5867400"/>
            <a:ext cx="457200" cy="369332"/>
          </a:xfrm>
          <a:prstGeom prst="rect">
            <a:avLst/>
          </a:prstGeom>
          <a:noFill/>
        </p:spPr>
        <p:txBody>
          <a:bodyPr wrap="square" rtlCol="0">
            <a:spAutoFit/>
          </a:bodyPr>
          <a:lstStyle/>
          <a:p>
            <a:r>
              <a:rPr lang="en-US" dirty="0" smtClean="0"/>
              <a:t>F2</a:t>
            </a: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MM900189221.GIF"/>
          <p:cNvPicPr>
            <a:picLocks noChangeAspect="1"/>
          </p:cNvPicPr>
          <p:nvPr/>
        </p:nvPicPr>
        <p:blipFill>
          <a:blip r:embed="rId2" cstate="print"/>
          <a:stretch>
            <a:fillRect/>
          </a:stretch>
        </p:blipFill>
        <p:spPr>
          <a:xfrm>
            <a:off x="838200" y="1295400"/>
            <a:ext cx="7315200" cy="5345490"/>
          </a:xfrm>
          <a:prstGeom prst="rect">
            <a:avLst/>
          </a:prstGeom>
          <a:ln>
            <a:noFill/>
          </a:ln>
          <a:effectLst>
            <a:softEdge rad="112500"/>
          </a:effectLst>
        </p:spPr>
      </p:pic>
      <p:sp>
        <p:nvSpPr>
          <p:cNvPr id="2" name="TextBox 1"/>
          <p:cNvSpPr txBox="1"/>
          <p:nvPr/>
        </p:nvSpPr>
        <p:spPr>
          <a:xfrm>
            <a:off x="1371600" y="457200"/>
            <a:ext cx="6324600" cy="923330"/>
          </a:xfrm>
          <a:prstGeom prst="rect">
            <a:avLst/>
          </a:prstGeom>
          <a:noFill/>
        </p:spPr>
        <p:txBody>
          <a:bodyPr wrap="square" rtlCol="0">
            <a:spAutoFit/>
          </a:bodyPr>
          <a:lstStyle/>
          <a:p>
            <a:pPr algn="ctr"/>
            <a:r>
              <a:rPr lang="en-US" sz="5400" dirty="0" smtClean="0">
                <a:solidFill>
                  <a:schemeClr val="tx2">
                    <a:lumMod val="40000"/>
                    <a:lumOff val="60000"/>
                  </a:schemeClr>
                </a:solidFill>
              </a:rPr>
              <a:t>THANK YOU</a:t>
            </a:r>
            <a:endParaRPr lang="en-IN" sz="5400" dirty="0">
              <a:solidFill>
                <a:schemeClr val="tx2">
                  <a:lumMod val="40000"/>
                  <a:lumOff val="60000"/>
                </a:schemeClr>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153</TotalTime>
  <Words>368</Words>
  <Application>Microsoft Office PowerPoint</Application>
  <PresentationFormat>On-screen Show (4:3)</PresentationFormat>
  <Paragraphs>30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Hydraulic Traffic System Design</vt:lpstr>
      <vt:lpstr>Slide 2</vt:lpstr>
      <vt:lpstr>Slide 3</vt:lpstr>
      <vt:lpstr>Slide 4</vt:lpstr>
      <vt:lpstr>Slide 5</vt:lpstr>
      <vt:lpstr>Slide 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Hydraulic Traffic System Design</dc:title>
  <dc:creator>rajiv lochan baruah</dc:creator>
  <cp:lastModifiedBy>Chiranjit</cp:lastModifiedBy>
  <cp:revision>26</cp:revision>
  <dcterms:created xsi:type="dcterms:W3CDTF">2006-08-16T00:00:00Z</dcterms:created>
  <dcterms:modified xsi:type="dcterms:W3CDTF">2012-04-25T06:49:12Z</dcterms:modified>
</cp:coreProperties>
</file>